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Merriweather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648DC21-94E3-460C-BBB4-97D0856A8E74}">
  <a:tblStyle styleId="{C648DC21-94E3-460C-BBB4-97D0856A8E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Merriweather-bold.fntdata"/><Relationship Id="rId27" Type="http://schemas.openxmlformats.org/officeDocument/2006/relationships/font" Target="fonts/Merriweather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erriweather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Merriweather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0a44a67107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0a44a67107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cb6e848cb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4cb6e848cb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4cb6e848cb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4cb6e848cb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cb6e848cb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4cb6e848cb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cb6e848cb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4cb6e848cb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cb6e848cb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4cb6e848cb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4cb6e848cb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4cb6e848cb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4cb6e848cb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4cb6e848cb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0a44a67107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0a44a67107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4cb6e848c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4cb6e848c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cb6e848c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4cb6e848c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cb6e848cb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4cb6e848cb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cb6e848cb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4cb6e848cb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cb6e848cb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cb6e848cb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cb6e848cb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cb6e848cb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cb6e848cb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cb6e848cb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7.jpg"/><Relationship Id="rId5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5" Type="http://schemas.openxmlformats.org/officeDocument/2006/relationships/image" Target="../media/image18.jpg"/><Relationship Id="rId6" Type="http://schemas.openxmlformats.org/officeDocument/2006/relationships/image" Target="../media/image15.jpg"/><Relationship Id="rId7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20.jpg"/><Relationship Id="rId5" Type="http://schemas.openxmlformats.org/officeDocument/2006/relationships/image" Target="../media/image22.jpg"/><Relationship Id="rId6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rooseveltllc.weebly.com" TargetMode="External"/><Relationship Id="rId4" Type="http://schemas.openxmlformats.org/officeDocument/2006/relationships/hyperlink" Target="https://roosevelt.goalexandria.com/?lang=en&amp;site=ROOS" TargetMode="External"/><Relationship Id="rId10" Type="http://schemas.openxmlformats.org/officeDocument/2006/relationships/hyperlink" Target="http://rooseveltllc.weebly.com/summer-reading-ideas-2023.html" TargetMode="External"/><Relationship Id="rId9" Type="http://schemas.openxmlformats.org/officeDocument/2006/relationships/hyperlink" Target="https://www.instagram.com/rooseveltarchives/" TargetMode="External"/><Relationship Id="rId5" Type="http://schemas.openxmlformats.org/officeDocument/2006/relationships/hyperlink" Target="https://twitter.com/zieglersLLC" TargetMode="External"/><Relationship Id="rId6" Type="http://schemas.openxmlformats.org/officeDocument/2006/relationships/hyperlink" Target="https://twitter.com/RooseveltLLC" TargetMode="External"/><Relationship Id="rId7" Type="http://schemas.openxmlformats.org/officeDocument/2006/relationships/hyperlink" Target="https://www.rebeccacaudill.org/images/2024/2024CaudillList.pdf" TargetMode="External"/><Relationship Id="rId8" Type="http://schemas.openxmlformats.org/officeDocument/2006/relationships/hyperlink" Target="http://rooseveltllc.weebly.com/reading-olympics-ultimate-page.html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2.jpg"/><Relationship Id="rId5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3.jpg"/><Relationship Id="rId5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11.jpg"/><Relationship Id="rId5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Roosevelt LLC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2022 - 2023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50"/>
            <a:ext cx="48585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Roosevelt Middle School Library Learning Center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7560 Oak     River Forest, IL     60305</a:t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98000" y="2192525"/>
            <a:ext cx="2962468" cy="222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45099" y="1195673"/>
            <a:ext cx="3406177" cy="25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223186" y="1217512"/>
            <a:ext cx="3347927" cy="251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024" y="1255525"/>
            <a:ext cx="2686577" cy="20149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943625" y="4346050"/>
            <a:ext cx="757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Research and Small Groups</a:t>
            </a:r>
            <a:endParaRPr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93501" y="717223"/>
            <a:ext cx="3406177" cy="25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2100" y="1909575"/>
            <a:ext cx="3216973" cy="241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9625" y="192300"/>
            <a:ext cx="2543534" cy="190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271774" y="2041151"/>
            <a:ext cx="2690150" cy="201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425300" y="3841000"/>
            <a:ext cx="171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Schedule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7814925" y="252525"/>
            <a:ext cx="1010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Hosting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Regional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Reading Olympics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6711800" y="4492250"/>
            <a:ext cx="191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Book Fair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925" y="265375"/>
            <a:ext cx="3075174" cy="230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049" y="152400"/>
            <a:ext cx="3502551" cy="262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612" y="1451550"/>
            <a:ext cx="2598774" cy="194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475" y="2749623"/>
            <a:ext cx="2967813" cy="222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797861" y="2572852"/>
            <a:ext cx="2745866" cy="20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>
            <a:off x="3654950" y="279100"/>
            <a:ext cx="176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Reading</a:t>
            </a:r>
            <a:endParaRPr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Olympics for</a:t>
            </a:r>
            <a:endParaRPr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5th Graders</a:t>
            </a:r>
            <a:endParaRPr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5525" y="1245839"/>
            <a:ext cx="3535775" cy="265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501" y="2950374"/>
            <a:ext cx="2235203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050653" y="804374"/>
            <a:ext cx="2235203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000774" y="902800"/>
            <a:ext cx="3022597" cy="226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6472575" y="3708100"/>
            <a:ext cx="21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Student Art on display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864000" y="318975"/>
            <a:ext cx="309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Other ways to relax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3700" y="843474"/>
            <a:ext cx="3353001" cy="251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250" y="797450"/>
            <a:ext cx="5817409" cy="29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451875" y="3920750"/>
            <a:ext cx="244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LBSS Grant</a:t>
            </a:r>
            <a:endParaRPr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3256225" y="3867600"/>
            <a:ext cx="555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Book Talks</a:t>
            </a:r>
            <a:endParaRPr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 in </a:t>
            </a:r>
            <a:r>
              <a:rPr lang="en"/>
              <a:t>touch with the Roosevelt Middle School Library Learning Center!</a:t>
            </a:r>
            <a:endParaRPr/>
          </a:p>
        </p:txBody>
      </p:sp>
      <p:sp>
        <p:nvSpPr>
          <p:cNvPr id="199" name="Google Shape;199;p27"/>
          <p:cNvSpPr txBox="1"/>
          <p:nvPr/>
        </p:nvSpPr>
        <p:spPr>
          <a:xfrm>
            <a:off x="6682900" y="798600"/>
            <a:ext cx="21132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LLC Website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LLC Book Catalog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Twitter - Mrs. Ziegler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Twitter - Mrs. Rogers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Caudill 2024 List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Reading Olympics Info.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Roosevelt Archives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Summer Reading Ideas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3450225" y="4710625"/>
            <a:ext cx="20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2022 - 2023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/>
        </p:nvSpPr>
        <p:spPr>
          <a:xfrm>
            <a:off x="1145825" y="585650"/>
            <a:ext cx="70533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Mrs. Connie Rogers</a:t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School Library Media Specialist</a:t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Roosevelt Middle School</a:t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7560 Oak Avenue</a:t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River Forest, IL  60305</a:t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(708) 366-9230  x8648</a:t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rogersc@district90org</a:t>
            </a:r>
            <a:endParaRPr sz="2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3972225" y="4646975"/>
            <a:ext cx="15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2022 - 2023</a:t>
            </a:r>
            <a:endParaRPr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00" y="310550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13,344 = #</a:t>
            </a:r>
            <a:r>
              <a:rPr lang="en" sz="3400"/>
              <a:t> of items checked out </a:t>
            </a:r>
            <a:endParaRPr sz="3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this school year</a:t>
            </a:r>
            <a:endParaRPr sz="340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26" y="1682275"/>
            <a:ext cx="1595674" cy="2328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1336800" y="2800925"/>
            <a:ext cx="3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1619" y="1675675"/>
            <a:ext cx="1721831" cy="23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3887" y="1675675"/>
            <a:ext cx="1507413" cy="23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1725" y="1680900"/>
            <a:ext cx="1595674" cy="233125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483800" y="4137725"/>
            <a:ext cx="150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Most Popular Fiction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2622300" y="4137725"/>
            <a:ext cx="150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Most Popular Nonfiction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4760800" y="4137725"/>
            <a:ext cx="150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Most Popular Biography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6725800" y="4137725"/>
            <a:ext cx="150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Most Popular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Graphic Novel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3743050" y="4825225"/>
            <a:ext cx="17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2022 - 2023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311700" y="2208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twenty books that students checked out</a:t>
            </a:r>
            <a:endParaRPr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311700" y="1573800"/>
            <a:ext cx="1699800" cy="34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Getaway</a:t>
            </a:r>
            <a:br>
              <a:rPr lang="en"/>
            </a:br>
            <a:r>
              <a:rPr lang="en"/>
              <a:t>The Terrible Two</a:t>
            </a:r>
            <a:br>
              <a:rPr lang="en"/>
            </a:br>
            <a:r>
              <a:rPr lang="en"/>
              <a:t>Ghost</a:t>
            </a:r>
            <a:br>
              <a:rPr lang="en"/>
            </a:br>
            <a:r>
              <a:rPr lang="en"/>
              <a:t>The War That Saved My Life</a:t>
            </a:r>
            <a:br>
              <a:rPr lang="en"/>
            </a:br>
            <a:r>
              <a:rPr lang="en"/>
              <a:t>Booked</a:t>
            </a:r>
            <a:br>
              <a:rPr lang="en"/>
            </a:br>
            <a:r>
              <a:rPr lang="en"/>
              <a:t>The Hunger Games</a:t>
            </a:r>
            <a:br>
              <a:rPr lang="en"/>
            </a:br>
            <a:r>
              <a:rPr lang="en"/>
              <a:t>Roderick Rules</a:t>
            </a:r>
            <a:br>
              <a:rPr lang="en"/>
            </a:br>
            <a:r>
              <a:rPr lang="en"/>
              <a:t>Dog Days</a:t>
            </a:r>
            <a:br>
              <a:rPr lang="en"/>
            </a:br>
            <a:r>
              <a:rPr lang="en"/>
              <a:t>Space Case</a:t>
            </a:r>
            <a:br>
              <a:rPr lang="en"/>
            </a:br>
            <a:r>
              <a:rPr lang="en"/>
              <a:t>Because of Mr. Terupt</a:t>
            </a:r>
            <a:br>
              <a:rPr lang="en"/>
            </a:br>
            <a:r>
              <a:rPr lang="en"/>
              <a:t>The Ugly Truth</a:t>
            </a:r>
            <a:br>
              <a:rPr lang="en"/>
            </a:br>
            <a:r>
              <a:rPr lang="en"/>
              <a:t>Big Shot</a:t>
            </a:r>
            <a:br>
              <a:rPr lang="en"/>
            </a:br>
            <a:r>
              <a:rPr lang="en"/>
              <a:t>Swindle</a:t>
            </a:r>
            <a:br>
              <a:rPr lang="en"/>
            </a:br>
            <a:r>
              <a:rPr lang="en"/>
              <a:t>The Tale of Despereaux</a:t>
            </a:r>
            <a:br>
              <a:rPr lang="en"/>
            </a:br>
            <a:r>
              <a:rPr lang="en"/>
              <a:t>Spirit Hunters</a:t>
            </a:r>
            <a:br>
              <a:rPr lang="en"/>
            </a:br>
            <a:r>
              <a:rPr lang="en"/>
              <a:t>The Lion of Mars</a:t>
            </a:r>
            <a:br>
              <a:rPr lang="en"/>
            </a:br>
            <a:r>
              <a:rPr lang="en"/>
              <a:t>The Last Straw</a:t>
            </a:r>
            <a:br>
              <a:rPr lang="en"/>
            </a:br>
            <a:r>
              <a:rPr lang="en"/>
              <a:t>The Blackbird Girls</a:t>
            </a:r>
            <a:br>
              <a:rPr lang="en"/>
            </a:br>
            <a:r>
              <a:rPr lang="en"/>
              <a:t>Catching Fire</a:t>
            </a:r>
            <a:br>
              <a:rPr lang="en"/>
            </a:br>
            <a:r>
              <a:rPr lang="en"/>
              <a:t>Mockingjay</a:t>
            </a:r>
            <a:endParaRPr/>
          </a:p>
        </p:txBody>
      </p:sp>
      <p:sp>
        <p:nvSpPr>
          <p:cNvPr id="88" name="Google Shape;88;p15"/>
          <p:cNvSpPr txBox="1"/>
          <p:nvPr>
            <p:ph idx="2" type="body"/>
          </p:nvPr>
        </p:nvSpPr>
        <p:spPr>
          <a:xfrm>
            <a:off x="2095150" y="1539750"/>
            <a:ext cx="2144400" cy="3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007"/>
              <a:t>Guinness World Records, 2019</a:t>
            </a:r>
            <a:br>
              <a:rPr lang="en" sz="1007"/>
            </a:br>
            <a:r>
              <a:rPr lang="en" sz="1007"/>
              <a:t>The Story of the Chicago Bears</a:t>
            </a:r>
            <a:br>
              <a:rPr lang="en" sz="1007"/>
            </a:br>
            <a:r>
              <a:rPr lang="en" sz="1007"/>
              <a:t>The Great Chicago Fire</a:t>
            </a:r>
            <a:br>
              <a:rPr lang="en" sz="1007"/>
            </a:br>
            <a:r>
              <a:rPr lang="en" sz="1007"/>
              <a:t>Guinness World Records, 2015</a:t>
            </a:r>
            <a:br>
              <a:rPr lang="en" sz="1007"/>
            </a:br>
            <a:r>
              <a:rPr lang="en" sz="1007"/>
              <a:t>Guinness World Records, 2017</a:t>
            </a:r>
            <a:br>
              <a:rPr lang="en" sz="1007"/>
            </a:br>
            <a:r>
              <a:rPr lang="en" sz="1007"/>
              <a:t>Where is Alcatraz?</a:t>
            </a:r>
            <a:br>
              <a:rPr lang="en" sz="1007"/>
            </a:br>
            <a:r>
              <a:rPr lang="en" sz="1007"/>
              <a:t>Forgotten Women: The Scientists</a:t>
            </a:r>
            <a:br>
              <a:rPr lang="en" sz="1007"/>
            </a:br>
            <a:r>
              <a:rPr lang="en" sz="1007"/>
              <a:t>125 Cool Inventions</a:t>
            </a:r>
            <a:br>
              <a:rPr lang="en" sz="1007"/>
            </a:br>
            <a:r>
              <a:rPr lang="en" sz="1007"/>
              <a:t>Plagues and Pandemics</a:t>
            </a:r>
            <a:br>
              <a:rPr lang="en" sz="1007"/>
            </a:br>
            <a:r>
              <a:rPr lang="en" sz="1007"/>
              <a:t>Golden Retrievers</a:t>
            </a:r>
            <a:br>
              <a:rPr lang="en" sz="1007"/>
            </a:br>
            <a:r>
              <a:rPr lang="en" sz="1007"/>
              <a:t>The Deadliest Fires Then and Now</a:t>
            </a:r>
            <a:br>
              <a:rPr lang="en" sz="1007"/>
            </a:br>
            <a:r>
              <a:rPr lang="en" sz="1007"/>
              <a:t>Guinness World Records, 2014</a:t>
            </a:r>
            <a:br>
              <a:rPr lang="en" sz="1007"/>
            </a:br>
            <a:r>
              <a:rPr lang="en" sz="1007"/>
              <a:t>Guinness World Records, 2016 Gamers</a:t>
            </a:r>
            <a:br>
              <a:rPr lang="en" sz="1007"/>
            </a:br>
            <a:r>
              <a:rPr lang="en" sz="1007"/>
              <a:t>Wonder Women</a:t>
            </a:r>
            <a:br>
              <a:rPr lang="en" sz="1007"/>
            </a:br>
            <a:r>
              <a:rPr lang="en" sz="1007"/>
              <a:t>Changing the Equation</a:t>
            </a:r>
            <a:br>
              <a:rPr lang="en" sz="1007"/>
            </a:br>
            <a:r>
              <a:rPr lang="en" sz="1007"/>
              <a:t>The Universe</a:t>
            </a:r>
            <a:br>
              <a:rPr lang="en" sz="1007"/>
            </a:br>
            <a:r>
              <a:rPr lang="en" sz="1007"/>
              <a:t>Space Exploration</a:t>
            </a:r>
            <a:br>
              <a:rPr lang="en" sz="1007"/>
            </a:br>
            <a:r>
              <a:rPr lang="en" sz="1007"/>
              <a:t>Breakthroughs in Space Travel</a:t>
            </a:r>
            <a:br>
              <a:rPr lang="en" sz="1007"/>
            </a:br>
            <a:r>
              <a:rPr lang="en" sz="1007"/>
              <a:t>Dogs</a:t>
            </a:r>
            <a:br>
              <a:rPr lang="en" sz="1007"/>
            </a:br>
            <a:r>
              <a:rPr lang="en" sz="1007"/>
              <a:t>German Shepherds</a:t>
            </a:r>
            <a:br>
              <a:rPr lang="en" sz="1007"/>
            </a:br>
            <a:endParaRPr sz="1007"/>
          </a:p>
        </p:txBody>
      </p:sp>
      <p:sp>
        <p:nvSpPr>
          <p:cNvPr id="89" name="Google Shape;89;p15"/>
          <p:cNvSpPr txBox="1"/>
          <p:nvPr/>
        </p:nvSpPr>
        <p:spPr>
          <a:xfrm>
            <a:off x="4239550" y="1573800"/>
            <a:ext cx="24318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Lebron James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 Was Lucille Ball?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Stephen Curry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 Was Princess Diana?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Patrick Mahomes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Becoming Kareem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Curious Bones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Eugenie Clark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Marie Curie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Marie Curie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 Was Amelia Earhart?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 On Earth is Dian Fossey?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Light Shining Through the Mist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 On Earth is Jane Goodall?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 Is Kamala Harris?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 Was Henry VIII?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Grace Hopper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Mae Jemison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NASA Mathematician Katherine Johnson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Who Is Michael Jordan?</a:t>
            </a:r>
            <a:b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6671350" y="1573800"/>
            <a:ext cx="2144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Sisters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Guts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New Kid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When Stars Are Scattered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Smile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Drama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Ghosts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Real Friends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Katie the Catsitter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Sunny Side Up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 Survived the Sinking of the Titanic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Jessi’s Secret Language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Roller Girl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 Survived the Nazi Invasion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Kristy’s Great Idea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Swim Team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Class Act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Swing It, Sunny!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Allergic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Frizzy</a:t>
            </a:r>
            <a:b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391525" y="1262725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Fiction                          Nonfiction                             Biography                                    Graphic Novel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3781250" y="4799750"/>
            <a:ext cx="204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2022 - 2023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311700" y="221425"/>
            <a:ext cx="85206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88"/>
              <a:t>LLC Book Checkouts by Grade</a:t>
            </a:r>
            <a:endParaRPr sz="1788"/>
          </a:p>
        </p:txBody>
      </p:sp>
      <p:sp>
        <p:nvSpPr>
          <p:cNvPr id="98" name="Google Shape;98;p16"/>
          <p:cNvSpPr txBox="1"/>
          <p:nvPr/>
        </p:nvSpPr>
        <p:spPr>
          <a:xfrm>
            <a:off x="1470250" y="611125"/>
            <a:ext cx="32592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5th Grade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4,151</a:t>
            </a:r>
            <a:endParaRPr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6th Grade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2,302</a:t>
            </a:r>
            <a:endParaRPr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7th Grade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1,433</a:t>
            </a:r>
            <a:endParaRPr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8th Grade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738</a:t>
            </a:r>
            <a:endParaRPr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Other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395</a:t>
            </a:r>
            <a:endParaRPr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8700" y="2806125"/>
            <a:ext cx="21336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4381488" y="3128175"/>
            <a:ext cx="2317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This reading app is available to all Roosevelt students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With an RFPL library card students can access public library books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2100700" y="3888225"/>
            <a:ext cx="178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3,151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SORA checkouts during 2022-2023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3462950" y="4743300"/>
            <a:ext cx="146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2022 - 2023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/>
        </p:nvSpPr>
        <p:spPr>
          <a:xfrm>
            <a:off x="254650" y="1043725"/>
            <a:ext cx="21261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Using Roosevelt LLC Research Tools</a:t>
            </a:r>
            <a:endParaRPr sz="28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08" name="Google Shape;108;p17"/>
          <p:cNvGraphicFramePr/>
          <p:nvPr/>
        </p:nvGraphicFramePr>
        <p:xfrm>
          <a:off x="3150925" y="392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{C648DC21-94E3-460C-BBB4-97D0856A8E74}</a:tableStyleId>
              </a:tblPr>
              <a:tblGrid>
                <a:gridCol w="2888350"/>
                <a:gridCol w="2020800"/>
              </a:tblGrid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6B8AF"/>
                          </a:solidFill>
                        </a:rPr>
                        <a:t>RESOURCE</a:t>
                      </a:r>
                      <a:endParaRPr>
                        <a:solidFill>
                          <a:srgbClr val="E6B8A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6B8AF"/>
                          </a:solidFill>
                        </a:rPr>
                        <a:t>SEARCHES/LOG INS</a:t>
                      </a:r>
                      <a:endParaRPr>
                        <a:solidFill>
                          <a:srgbClr val="E6B8A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1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Biography Reference Bank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 </a:t>
                      </a:r>
                      <a:r>
                        <a:rPr lang="en">
                          <a:solidFill>
                            <a:srgbClr val="D9D9D9"/>
                          </a:solidFill>
                        </a:rPr>
                        <a:t>2,720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Biography Reference Center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 </a:t>
                      </a:r>
                      <a:r>
                        <a:rPr lang="en">
                          <a:solidFill>
                            <a:srgbClr val="D9D9D9"/>
                          </a:solidFill>
                        </a:rPr>
                        <a:t>3,130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Britannica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41,065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Fact Cite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     107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LibGuides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13,538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Noodle Tools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 3,744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Middle Search Plus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 </a:t>
                      </a:r>
                      <a:r>
                        <a:rPr lang="en">
                          <a:solidFill>
                            <a:srgbClr val="D9D9D9"/>
                          </a:solidFill>
                        </a:rPr>
                        <a:t>2,936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Novelist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     </a:t>
                      </a:r>
                      <a:r>
                        <a:rPr lang="en">
                          <a:solidFill>
                            <a:srgbClr val="D9D9D9"/>
                          </a:solidFill>
                        </a:rPr>
                        <a:t>70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Points of View Reference Center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 </a:t>
                      </a:r>
                      <a:r>
                        <a:rPr lang="en">
                          <a:solidFill>
                            <a:srgbClr val="D9D9D9"/>
                          </a:solidFill>
                        </a:rPr>
                        <a:t>5,313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8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Topic Overviews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9D9D9"/>
                          </a:solidFill>
                        </a:rPr>
                        <a:t> </a:t>
                      </a:r>
                      <a:r>
                        <a:rPr lang="en">
                          <a:solidFill>
                            <a:srgbClr val="D9D9D9"/>
                          </a:solidFill>
                        </a:rPr>
                        <a:t>4,138</a:t>
                      </a:r>
                      <a:endParaRPr>
                        <a:solidFill>
                          <a:srgbClr val="D9D9D9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09" name="Google Shape;109;p17"/>
          <p:cNvSpPr txBox="1"/>
          <p:nvPr/>
        </p:nvSpPr>
        <p:spPr>
          <a:xfrm>
            <a:off x="8428200" y="92940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292750" y="3692125"/>
            <a:ext cx="204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2022 - 2023</a:t>
            </a:r>
            <a:endParaRPr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Google Shape;115;p18"/>
          <p:cNvGraphicFramePr/>
          <p:nvPr/>
        </p:nvGraphicFramePr>
        <p:xfrm>
          <a:off x="254625" y="194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{C648DC21-94E3-460C-BBB4-97D0856A8E74}</a:tableStyleId>
              </a:tblPr>
              <a:tblGrid>
                <a:gridCol w="5411425"/>
                <a:gridCol w="758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STEM Leaders 2022-2023 - Brennan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2,812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Elizabethan Era/Shakespeare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1,176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6th Grade - Activism &amp; Community Service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1,120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7th Grade - Les Régions de France - Feeley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1,051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5th Grade - Les Pays Francophones - Feeley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967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8th Grade - Elizabethan/Shakespearean Research - Humanities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870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7th Grade - Harlem Renaissance - Humanities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869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Famous Francophones - Feeley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676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6th Grade - Mars/Terraforming Mars - Painter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619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6th Grade - L’Afrique Francophone - Feeley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592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6th Grade Unsolved Mysteries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580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6th Grade Winter Celebrations - Graves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542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16" name="Google Shape;116;p18"/>
          <p:cNvSpPr txBox="1"/>
          <p:nvPr/>
        </p:nvSpPr>
        <p:spPr>
          <a:xfrm>
            <a:off x="6734925" y="216425"/>
            <a:ext cx="2139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Roboto"/>
                <a:ea typeface="Roboto"/>
                <a:cs typeface="Roboto"/>
                <a:sym typeface="Roboto"/>
              </a:rPr>
              <a:t>LibGuides</a:t>
            </a:r>
            <a:endParaRPr sz="3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Research assistance, subject guides and useful resources compiled by your Roosevelt Library Staff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7015025" y="2851850"/>
            <a:ext cx="1807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This table indicates the titles and number of views of the most used Roosevelt LibGuides for the 2022-2023 school year.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7085075" y="4659725"/>
            <a:ext cx="166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2022 - 2023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3126" y="952126"/>
            <a:ext cx="4108227" cy="30811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5024" y="1847988"/>
            <a:ext cx="5126226" cy="288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3615075" y="518325"/>
            <a:ext cx="463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Caudill Pancake Breakfast and Voting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3841113" y="1447800"/>
            <a:ext cx="308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Author Visit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2422" y="159475"/>
            <a:ext cx="1996125" cy="264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1362" y="809763"/>
            <a:ext cx="3437875" cy="257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100" y="1986500"/>
            <a:ext cx="3677701" cy="275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647849" y="923275"/>
            <a:ext cx="2242268" cy="168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863900" y="4040375"/>
            <a:ext cx="22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Fall Reading Olympics</a:t>
            </a:r>
            <a:endParaRPr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5834625" y="1236025"/>
            <a:ext cx="27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Quiet Reading</a:t>
            </a:r>
            <a:endParaRPr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47024" y="459396"/>
            <a:ext cx="2909327" cy="218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919177" y="749076"/>
            <a:ext cx="3121976" cy="23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438403" y="1074275"/>
            <a:ext cx="3745198" cy="280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531625" y="3216350"/>
            <a:ext cx="179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Research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3003700" y="4465675"/>
            <a:ext cx="25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Displays of student work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6512450" y="3654950"/>
            <a:ext cx="200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Banned Books Week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