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Average"/>
      <p:regular r:id="rId29"/>
    </p:embeddedFont>
    <p:embeddedFont>
      <p:font typeface="Oswa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C5D53EF-F75A-4456-ACBD-5F30B4ED18CA}">
  <a:tblStyle styleId="{8C5D53EF-F75A-4456-ACBD-5F30B4ED18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verage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b8f0c21f2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b8f0c21f2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b8f0c21f2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b8f0c21f2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b8f0c21f2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1b8f0c21f2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b8f0c21f2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b8f0c21f2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03999ef6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303999ef6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03999ef6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03999ef6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03999ef6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03999ef6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03999ef6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303999ef6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03999ef6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03999ef6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03999ef6b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303999ef6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b8f0c21f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b8f0c21f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303999ef6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303999ef6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13de9caf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13de9caf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b8f0c21f2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b8f0c21f2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b8f0c21f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b8f0c21f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03999ef6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03999ef6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03999ef6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03999ef6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b8f0c21f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b8f0c21f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b8f0c21f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b8f0c21f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b8f0c21f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b8f0c21f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b8f0c21f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b8f0c21f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30.png"/><Relationship Id="rId5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6.jpg"/><Relationship Id="rId7" Type="http://schemas.openxmlformats.org/officeDocument/2006/relationships/image" Target="../media/image13.jpg"/><Relationship Id="rId8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2.jpg"/><Relationship Id="rId6" Type="http://schemas.openxmlformats.org/officeDocument/2006/relationships/image" Target="../media/image8.jpg"/><Relationship Id="rId7" Type="http://schemas.openxmlformats.org/officeDocument/2006/relationships/image" Target="../media/image20.jpg"/><Relationship Id="rId8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Relationship Id="rId5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jpg"/><Relationship Id="rId4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g"/><Relationship Id="rId4" Type="http://schemas.openxmlformats.org/officeDocument/2006/relationships/image" Target="../media/image48.jpg"/><Relationship Id="rId5" Type="http://schemas.openxmlformats.org/officeDocument/2006/relationships/image" Target="../media/image46.jpg"/><Relationship Id="rId6" Type="http://schemas.openxmlformats.org/officeDocument/2006/relationships/image" Target="../media/image49.jpg"/><Relationship Id="rId7" Type="http://schemas.openxmlformats.org/officeDocument/2006/relationships/image" Target="../media/image4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rooseveltllc.weebly.com" TargetMode="External"/><Relationship Id="rId4" Type="http://schemas.openxmlformats.org/officeDocument/2006/relationships/hyperlink" Target="https://roosevelt.goalexandria.com/?lang=en&amp;site=ROOS" TargetMode="External"/><Relationship Id="rId9" Type="http://schemas.openxmlformats.org/officeDocument/2006/relationships/hyperlink" Target="http://rooseveltllc.weebly.com/summer-reading-ideas.html" TargetMode="External"/><Relationship Id="rId5" Type="http://schemas.openxmlformats.org/officeDocument/2006/relationships/hyperlink" Target="https://twitter.com/zieglersLLC" TargetMode="External"/><Relationship Id="rId6" Type="http://schemas.openxmlformats.org/officeDocument/2006/relationships/hyperlink" Target="https://twitter.com/RooseveltLLC" TargetMode="External"/><Relationship Id="rId7" Type="http://schemas.openxmlformats.org/officeDocument/2006/relationships/hyperlink" Target="https://www.rebeccacaudill.org/images/2023/2023CaudillAuthorList.pdf" TargetMode="External"/><Relationship Id="rId8" Type="http://schemas.openxmlformats.org/officeDocument/2006/relationships/hyperlink" Target="https://www.instagram.com/rooseveltarchives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roosevelt.goalexandria.com/search?lang=en&amp;site=ROOS#search=(((copycallnumber%3A%3Apro)%20%7C%7C%20(titlecallnumber%3A%3Apro))%20%26%26%20((sitersn%3A%3A1)%20%7C%7C%20(site%3A%3AKNOCOPY))%20%26%26%20(hidetitle%3A%3A0))" TargetMode="External"/><Relationship Id="rId4" Type="http://schemas.openxmlformats.org/officeDocument/2006/relationships/hyperlink" Target="https://roosevelt.goalexandria.com/search?lang=en&amp;site=ROOS#search=(((copycallnumber%3A%3Apro)%20%7C%7C%20(titlecallnumber%3A%3Apro))%20%26%26%20((sitersn%3A%3A1)%20%7C%7C%20(site%3A%3AKNOCOPY))%20%26%26%20(hidetitle%3A%3A0))" TargetMode="External"/><Relationship Id="rId5" Type="http://schemas.openxmlformats.org/officeDocument/2006/relationships/hyperlink" Target="https://search.ebscohost.com/Community.aspx?authtype=uid&amp;ugt=723731863C3635673776350632753E4229E363D36213639366E321E333133603&amp;stsug=AlkZfT2fpPnc2uNB-KJNSd7_GjNdIRacwCDuLJeBrcTd2OwsQ_g11XOuGQnyR2oNrXmI1dWwCWUt3iMtAsl7JgR6WwFH7rbVJYygNiQe6oKrJMjLovI0oI_8cN-xLmk9ug2nWxq0K0GtEk9niU9oXKOPdn196yaNlPQcFmJ-8U97I_U&amp;IsAdminMobile=N&amp;encid=22D731163C4635473786355632953C173913330372C373C376C371C373C376C370C331&amp;selectServicesToken=A1mB6My2RO7BlrpJ1lKv_0Lvy-s0uWtTeidDtE-gPoxe4tHjbuoP_ILL9cvcerSubSNZ2dokhXrfzeIbUAjEX7-LY3FT3qgNo9KIwu3QUmoYMn_YqVGfCNNE9EQQiJP8Xw11AVaLCuifOGg1dKfwEpTUQj6ILYiM67gqskxi6XU841tetoybSTf6Bk9t9EDZHdF6kyBKOE52QVIotA9dGqh0bfG2QvrZxDx6S2nTsGHTV_-QqZeZkoDdPIKlFCc4i7UAXUHg84F4tIGZncs7cTvDO8tEGXmcVw" TargetMode="External"/><Relationship Id="rId6" Type="http://schemas.openxmlformats.org/officeDocument/2006/relationships/hyperlink" Target="https://web.s.ebscohost.com/ehost/search/basic?vid=3&amp;sid=645240b2-1a8d-4cfd-a03d-4ae053b08f80%40redis" TargetMode="External"/><Relationship Id="rId7" Type="http://schemas.openxmlformats.org/officeDocument/2006/relationships/hyperlink" Target="https://web.s.ebscohost.com/ehost/search/basic?vid=2&amp;sid=645240b2-1a8d-4cfd-a03d-4ae053b08f80%40redis" TargetMode="External"/><Relationship Id="rId8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rms.district90.libguides.com/?b=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Comic Sans MS"/>
                <a:ea typeface="Comic Sans MS"/>
                <a:cs typeface="Comic Sans MS"/>
                <a:sym typeface="Comic Sans MS"/>
              </a:rPr>
              <a:t>Roosevelt LLC</a:t>
            </a:r>
            <a:endParaRPr sz="3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516350" y="4125975"/>
            <a:ext cx="6432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Roosevelt Middle School Library Learning Center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7560 Oak          River Forest, IL          60305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2021-2022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25" y="618862"/>
            <a:ext cx="2790835" cy="209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7525" y="600788"/>
            <a:ext cx="2931163" cy="21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8725" y="161500"/>
            <a:ext cx="1778924" cy="25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451" y="309925"/>
            <a:ext cx="1887427" cy="141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8125" y="518751"/>
            <a:ext cx="2262600" cy="16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167199" y="510074"/>
            <a:ext cx="2726600" cy="20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8576" y="2174675"/>
            <a:ext cx="3497334" cy="26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9810" y="2348200"/>
            <a:ext cx="2630917" cy="197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3562" y="3147625"/>
            <a:ext cx="1565025" cy="117377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2895150" y="1725500"/>
            <a:ext cx="283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Reading Displays</a:t>
            </a:r>
            <a:endParaRPr sz="18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6300325" y="118550"/>
            <a:ext cx="21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DD7E6B"/>
                </a:highlight>
                <a:latin typeface="Average"/>
                <a:ea typeface="Average"/>
                <a:cs typeface="Average"/>
                <a:sym typeface="Average"/>
              </a:rPr>
              <a:t>Pearl Harbor Day</a:t>
            </a:r>
            <a:endParaRPr>
              <a:highlight>
                <a:srgbClr val="DD7E6B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5254875" y="369275"/>
            <a:ext cx="71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DD7E6B"/>
                </a:highlight>
                <a:latin typeface="Average"/>
                <a:ea typeface="Average"/>
                <a:cs typeface="Average"/>
                <a:sym typeface="Average"/>
              </a:rPr>
              <a:t>Veteran’s </a:t>
            </a:r>
            <a:endParaRPr sz="1000">
              <a:highlight>
                <a:srgbClr val="DD7E6B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DD7E6B"/>
                </a:highlight>
                <a:latin typeface="Average"/>
                <a:ea typeface="Average"/>
                <a:cs typeface="Average"/>
                <a:sym typeface="Average"/>
              </a:rPr>
              <a:t>Day</a:t>
            </a:r>
            <a:endParaRPr sz="1000">
              <a:highlight>
                <a:srgbClr val="DD7E6B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981100" y="4369775"/>
            <a:ext cx="149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DD7E6B"/>
                </a:highlight>
                <a:latin typeface="Average"/>
                <a:ea typeface="Average"/>
                <a:cs typeface="Average"/>
                <a:sym typeface="Average"/>
              </a:rPr>
              <a:t>Halloween</a:t>
            </a:r>
            <a:endParaRPr>
              <a:highlight>
                <a:srgbClr val="DD7E6B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2259625" y="261575"/>
            <a:ext cx="81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DD7E6B"/>
                </a:highlight>
                <a:latin typeface="Average"/>
                <a:ea typeface="Average"/>
                <a:cs typeface="Average"/>
                <a:sym typeface="Average"/>
              </a:rPr>
              <a:t>Transgender Awareness Week</a:t>
            </a:r>
            <a:endParaRPr sz="900">
              <a:highlight>
                <a:srgbClr val="DD7E6B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624250" y="4440125"/>
            <a:ext cx="149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DD7E6B"/>
                </a:highlight>
                <a:latin typeface="Average"/>
                <a:ea typeface="Average"/>
                <a:cs typeface="Average"/>
                <a:sym typeface="Average"/>
              </a:rPr>
              <a:t>Asian American Awareness</a:t>
            </a:r>
            <a:endParaRPr>
              <a:highlight>
                <a:srgbClr val="DD7E6B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3006975" y="4870950"/>
            <a:ext cx="258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DD7E6B"/>
                </a:highlight>
                <a:latin typeface="Average"/>
                <a:ea typeface="Average"/>
                <a:cs typeface="Average"/>
                <a:sym typeface="Average"/>
              </a:rPr>
              <a:t>Shackleton</a:t>
            </a:r>
            <a:endParaRPr sz="1000">
              <a:highlight>
                <a:srgbClr val="DD7E6B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99525" y="767601"/>
            <a:ext cx="4084198" cy="306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410080" y="2270930"/>
            <a:ext cx="2598702" cy="19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6699" y="152400"/>
            <a:ext cx="2865833" cy="21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3494" y="1696925"/>
            <a:ext cx="886124" cy="226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1011132" y="2845300"/>
            <a:ext cx="2188370" cy="164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4932" y="152400"/>
            <a:ext cx="2188370" cy="1641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3481750" y="2461850"/>
            <a:ext cx="1612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Book</a:t>
            </a:r>
            <a:endParaRPr sz="39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Fair</a:t>
            </a:r>
            <a:endParaRPr sz="39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425" y="963200"/>
            <a:ext cx="3907200" cy="2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3625" y="1534100"/>
            <a:ext cx="5397976" cy="2847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3719150" y="466000"/>
            <a:ext cx="5196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Reading Olympics</a:t>
            </a:r>
            <a:endParaRPr sz="41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750" y="134800"/>
            <a:ext cx="3373327" cy="25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8025" y="1858076"/>
            <a:ext cx="4059126" cy="304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000" y="2664799"/>
            <a:ext cx="2664069" cy="199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/>
        </p:nvSpPr>
        <p:spPr>
          <a:xfrm>
            <a:off x="4967650" y="211025"/>
            <a:ext cx="3543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Reading Ideas</a:t>
            </a:r>
            <a:endParaRPr sz="22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5644650" y="1266100"/>
            <a:ext cx="286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Special Visitors</a:t>
            </a:r>
            <a:endParaRPr sz="22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3174025" y="3121275"/>
            <a:ext cx="90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Club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Meetings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140362" y="1449012"/>
            <a:ext cx="3486300" cy="26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08506" y="760182"/>
            <a:ext cx="2640599" cy="19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249" y="430098"/>
            <a:ext cx="3668076" cy="2751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 txBox="1"/>
          <p:nvPr/>
        </p:nvSpPr>
        <p:spPr>
          <a:xfrm>
            <a:off x="764925" y="3279525"/>
            <a:ext cx="17322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Authors</a:t>
            </a:r>
            <a:endParaRPr sz="29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in the library</a:t>
            </a:r>
            <a:endParaRPr sz="29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5363300" y="3323500"/>
            <a:ext cx="325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Banned Books Week</a:t>
            </a:r>
            <a:endParaRPr sz="28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77123" cy="27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624" y="152400"/>
            <a:ext cx="3816852" cy="286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239574" y="2149349"/>
            <a:ext cx="2499999" cy="187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5550" y="2302913"/>
            <a:ext cx="3051924" cy="228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124524" y="2923675"/>
            <a:ext cx="2215373" cy="1661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6172200" y="4501675"/>
            <a:ext cx="237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Holiday Breakfast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3984838" y="175850"/>
            <a:ext cx="8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Research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3560875" y="4396150"/>
            <a:ext cx="182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Diversity &amp; Inclusion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5" name="Google Shape;205;p27"/>
          <p:cNvSpPr txBox="1"/>
          <p:nvPr/>
        </p:nvSpPr>
        <p:spPr>
          <a:xfrm>
            <a:off x="1960675" y="2971800"/>
            <a:ext cx="146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New books from LBSS grant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1813925" y="4123600"/>
            <a:ext cx="151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Feed Your Need Grant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245125" y="705674"/>
            <a:ext cx="3676001" cy="275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9700" y="2487925"/>
            <a:ext cx="2639027" cy="19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4650" y="799795"/>
            <a:ext cx="2639027" cy="197927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427150" y="3248050"/>
            <a:ext cx="1931100" cy="6156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Caudill Reading Program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5" name="Google Shape;215;p28"/>
          <p:cNvSpPr txBox="1"/>
          <p:nvPr/>
        </p:nvSpPr>
        <p:spPr>
          <a:xfrm>
            <a:off x="2762163" y="1884075"/>
            <a:ext cx="2534100" cy="4002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May the 4th Be With You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6" name="Google Shape;216;p28"/>
          <p:cNvSpPr txBox="1"/>
          <p:nvPr/>
        </p:nvSpPr>
        <p:spPr>
          <a:xfrm>
            <a:off x="5822525" y="4022250"/>
            <a:ext cx="2639100" cy="400200"/>
          </a:xfrm>
          <a:prstGeom prst="rect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Spring Break Selfies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450" y="376625"/>
            <a:ext cx="3456348" cy="25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258825" y="919775"/>
            <a:ext cx="3609400" cy="27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7350" y="2456049"/>
            <a:ext cx="2493102" cy="1869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/>
          <p:nvPr/>
        </p:nvSpPr>
        <p:spPr>
          <a:xfrm>
            <a:off x="409350" y="3132375"/>
            <a:ext cx="21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Hispanic Heritage Month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3167975" y="4413800"/>
            <a:ext cx="249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Winter Fireplace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4404900" y="382650"/>
            <a:ext cx="1121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STAR, ELL,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Specialists and more sharing the space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725" y="330375"/>
            <a:ext cx="3794376" cy="284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1126" y="971075"/>
            <a:ext cx="4892426" cy="366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 txBox="1"/>
          <p:nvPr/>
        </p:nvSpPr>
        <p:spPr>
          <a:xfrm>
            <a:off x="961075" y="3372650"/>
            <a:ext cx="209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Comfy Reading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6006675" y="471625"/>
            <a:ext cx="272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Student work on display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90537" y="849886"/>
            <a:ext cx="3722552" cy="279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5575" y="835100"/>
            <a:ext cx="3952901" cy="296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1"/>
          <p:cNvSpPr txBox="1"/>
          <p:nvPr/>
        </p:nvSpPr>
        <p:spPr>
          <a:xfrm>
            <a:off x="616963" y="4107125"/>
            <a:ext cx="26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Puzzles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4476100" y="3915475"/>
            <a:ext cx="386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Wall of visiting authors</a:t>
            </a:r>
            <a:endParaRPr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11,068 = # of Items Checked Out This Year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152475"/>
            <a:ext cx="8520600" cy="3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CCCC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551400" y="1389975"/>
            <a:ext cx="314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533350" y="4763325"/>
            <a:ext cx="221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2021-2022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8325" y="1472875"/>
            <a:ext cx="1943325" cy="24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825" y="1472863"/>
            <a:ext cx="1700525" cy="24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325" y="1457575"/>
            <a:ext cx="1700525" cy="24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1625" y="1463050"/>
            <a:ext cx="1649838" cy="24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582588" y="4023950"/>
            <a:ext cx="165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Most Popular Fiction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2632638" y="4023950"/>
            <a:ext cx="159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Most Popular Nonfiction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4680750" y="4023950"/>
            <a:ext cx="170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Most Popular Biography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6932150" y="4031150"/>
            <a:ext cx="159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Most Popular Graphic Novel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185574" y="2642949"/>
            <a:ext cx="2563026" cy="200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52400" y="152400"/>
            <a:ext cx="2598630" cy="194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210151" y="348175"/>
            <a:ext cx="2513874" cy="18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757697" y="1837250"/>
            <a:ext cx="3200399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7000" y="2650523"/>
            <a:ext cx="2649426" cy="1987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/>
          <p:nvPr/>
        </p:nvSpPr>
        <p:spPr>
          <a:xfrm>
            <a:off x="5962200" y="338150"/>
            <a:ext cx="2945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DD7E6B"/>
                </a:solidFill>
                <a:latin typeface="Average"/>
                <a:ea typeface="Average"/>
                <a:cs typeface="Average"/>
                <a:sym typeface="Average"/>
              </a:rPr>
              <a:t>Just a few of this year’s puzzles</a:t>
            </a:r>
            <a:endParaRPr sz="2300">
              <a:solidFill>
                <a:srgbClr val="DD7E6B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 in touch with the Roosevelt LLC!</a:t>
            </a:r>
            <a:endParaRPr/>
          </a:p>
        </p:txBody>
      </p:sp>
      <p:sp>
        <p:nvSpPr>
          <p:cNvPr id="258" name="Google Shape;258;p33"/>
          <p:cNvSpPr txBox="1"/>
          <p:nvPr/>
        </p:nvSpPr>
        <p:spPr>
          <a:xfrm>
            <a:off x="6149075" y="658500"/>
            <a:ext cx="27231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200C"/>
                </a:solid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LLC Website</a:t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200C"/>
                </a:solidFill>
                <a:latin typeface="Average"/>
                <a:ea typeface="Average"/>
                <a:cs typeface="Average"/>
                <a:sym typeface="Averag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LLC Book Catalog</a:t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200C"/>
                </a:solidFill>
                <a:latin typeface="Average"/>
                <a:ea typeface="Average"/>
                <a:cs typeface="Average"/>
                <a:sym typeface="Averag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 - Mrs. Ziegler</a:t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200C"/>
                </a:solidFill>
                <a:latin typeface="Average"/>
                <a:ea typeface="Average"/>
                <a:cs typeface="Average"/>
                <a:sym typeface="Averag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 - Mrs. Rogers</a:t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200C"/>
                </a:solidFill>
                <a:latin typeface="Average"/>
                <a:ea typeface="Average"/>
                <a:cs typeface="Average"/>
                <a:sym typeface="Averag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Caudill Reading List</a:t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200C"/>
                </a:solidFill>
                <a:latin typeface="Average"/>
                <a:ea typeface="Average"/>
                <a:cs typeface="Average"/>
                <a:sym typeface="Average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Roosevelt Archives</a:t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200C"/>
                </a:solidFill>
                <a:latin typeface="Average"/>
                <a:ea typeface="Average"/>
                <a:cs typeface="Average"/>
                <a:sym typeface="Average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Summer Reading</a:t>
            </a:r>
            <a:endParaRPr>
              <a:solidFill>
                <a:srgbClr val="85200C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4"/>
          <p:cNvSpPr txBox="1"/>
          <p:nvPr/>
        </p:nvSpPr>
        <p:spPr>
          <a:xfrm>
            <a:off x="1062250" y="246000"/>
            <a:ext cx="7044300" cy="4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Mrs. Connie Rogers</a:t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School Library Media Specialist</a:t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Roosevelt Middle School</a:t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7560 Oak Avenue</a:t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River Forest, IL  60305</a:t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(708) 366-9230 x8648</a:t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rogersc@district90.org</a:t>
            </a:r>
            <a:endParaRPr sz="30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311700" y="25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Top Twenty in student checkouts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11700" y="13215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Getaway 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Hunger Games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Among the Hidden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Roderick Rules 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Space Case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Escape from Mr. </a:t>
            </a: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Lemoncello</a:t>
            </a: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’s Library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Out of My Mind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War That Saved My Life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From the Desk of Zoe Washington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Greg Heffley’s Journal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Double Down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Amina’s Voice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Harry Potter and the Sorcerer’s Stone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Dog Days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Ugly Truth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Big Shot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Lightning Thief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Terrible Two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Catching Fire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4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Gregor the Overlander</a:t>
            </a:r>
            <a:endParaRPr sz="4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 txBox="1"/>
          <p:nvPr>
            <p:ph idx="2" type="body"/>
          </p:nvPr>
        </p:nvSpPr>
        <p:spPr>
          <a:xfrm>
            <a:off x="4779000" y="1321550"/>
            <a:ext cx="3999900" cy="35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Lives of the Scientists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Women Pioneers of Science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Good Night Stories for Rebel Girls (1)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Rad American Women A-Z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Black Inventors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African American Inventors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Good Night Stories for Rebel Girls (2)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Unsung Heroes of Technology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Torpedoed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Top 101 Remarkable Women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Women in Technology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What Would She Do?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Biology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Chemistry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Engineering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Inventors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Medicine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Headstrong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Top 101 Women of STEM</a:t>
            </a:r>
            <a:endParaRPr sz="1210"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Char char="●"/>
            </a:pPr>
            <a:r>
              <a:rPr lang="en" sz="1210">
                <a:latin typeface="Arial"/>
                <a:ea typeface="Arial"/>
                <a:cs typeface="Arial"/>
                <a:sym typeface="Arial"/>
              </a:rPr>
              <a:t>Top 101 Scientists</a:t>
            </a:r>
            <a:endParaRPr sz="121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1575075" y="969950"/>
            <a:ext cx="180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Fiction</a:t>
            </a:r>
            <a:endParaRPr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5143500" y="1032250"/>
            <a:ext cx="275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Nonfiction</a:t>
            </a:r>
            <a:endParaRPr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276100" y="267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Top Twenty in student checkouts</a:t>
            </a:r>
            <a:endParaRPr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276100" y="1192175"/>
            <a:ext cx="3999900" cy="37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George Washington Carver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Virginia Apgar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Rachel Carson and the Environmental Movement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Rachel Carson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Grace Hopper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Space Rocks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Sylvia Earle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Who on Earth is Sylvia Earle?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Who on Earth is Dian Fossey?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Light Shining Through the Mist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Mae Jemison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NASA Mathematician Katherine Johnson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Ada Lovelace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Ellen Ochoa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Who Was Sally Ride?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Story of Rachel Carson and the Environmental Movement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Marie Curie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Marie Curie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Who is Jane Goodall?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43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10"/>
              <a:buFont typeface="Arial"/>
              <a:buChar char="●"/>
            </a:pPr>
            <a:r>
              <a:rPr lang="en" sz="121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Programming Pioneer Ada Lovelace</a:t>
            </a:r>
            <a:endParaRPr sz="121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6"/>
          <p:cNvSpPr txBox="1"/>
          <p:nvPr>
            <p:ph idx="2" type="body"/>
          </p:nvPr>
        </p:nvSpPr>
        <p:spPr>
          <a:xfrm>
            <a:off x="4761200" y="1239950"/>
            <a:ext cx="3999900" cy="37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Sisters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New Kid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Guts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Swing It, Sunny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Ghosts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Kristy’s Great Idea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Class Act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Smile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Real Friends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Kristy and the Snobs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Roller Girl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Dawn and the Impossible Three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Claudia and the New Girl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Fake Blood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Sunny Side Up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Okay Witch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Awkward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Be Prepared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Camp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379300" y="839750"/>
            <a:ext cx="21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Biography</a:t>
            </a:r>
            <a:endParaRPr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5410475" y="845375"/>
            <a:ext cx="27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Graphic Novel</a:t>
            </a:r>
            <a:endParaRPr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LLC Book Checkouts by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Grade</a:t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5th Grade</a:t>
            </a:r>
            <a:br>
              <a:rPr lang="en" sz="1600">
                <a:latin typeface="Arial"/>
                <a:ea typeface="Arial"/>
                <a:cs typeface="Arial"/>
                <a:sym typeface="Arial"/>
              </a:rPr>
            </a:br>
            <a:r>
              <a:rPr lang="en" sz="1600">
                <a:latin typeface="Arial"/>
                <a:ea typeface="Arial"/>
                <a:cs typeface="Arial"/>
                <a:sym typeface="Arial"/>
              </a:rPr>
              <a:t>3,719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6th Grade</a:t>
            </a:r>
            <a:br>
              <a:rPr lang="en" sz="1600">
                <a:latin typeface="Arial"/>
                <a:ea typeface="Arial"/>
                <a:cs typeface="Arial"/>
                <a:sym typeface="Arial"/>
              </a:rPr>
            </a:br>
            <a:r>
              <a:rPr lang="en" sz="1600">
                <a:latin typeface="Arial"/>
                <a:ea typeface="Arial"/>
                <a:cs typeface="Arial"/>
                <a:sym typeface="Arial"/>
              </a:rPr>
              <a:t>2,898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7th Grade</a:t>
            </a:r>
            <a:br>
              <a:rPr lang="en" sz="1600">
                <a:latin typeface="Arial"/>
                <a:ea typeface="Arial"/>
                <a:cs typeface="Arial"/>
                <a:sym typeface="Arial"/>
              </a:rPr>
            </a:br>
            <a:r>
              <a:rPr lang="en" sz="1600">
                <a:latin typeface="Arial"/>
                <a:ea typeface="Arial"/>
                <a:cs typeface="Arial"/>
                <a:sym typeface="Arial"/>
              </a:rPr>
              <a:t>1,341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8th Grade</a:t>
            </a:r>
            <a:br>
              <a:rPr lang="en" sz="1600">
                <a:latin typeface="Arial"/>
                <a:ea typeface="Arial"/>
                <a:cs typeface="Arial"/>
                <a:sym typeface="Arial"/>
              </a:rPr>
            </a:br>
            <a:r>
              <a:rPr lang="en" sz="1600">
                <a:latin typeface="Arial"/>
                <a:ea typeface="Arial"/>
                <a:cs typeface="Arial"/>
                <a:sym typeface="Arial"/>
              </a:rPr>
              <a:t>2,770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3350" y="1389600"/>
            <a:ext cx="3390899" cy="292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4721475" y="509950"/>
            <a:ext cx="367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Our new classroom set book room in the attic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258300" y="160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Research with the Roosevelt LLC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329500" y="732975"/>
            <a:ext cx="1984200" cy="43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Screen time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Recess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Video games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Homework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Famous Francophones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Harlem Renaissance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Les Régions de France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Killer whales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School uniforms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Shelter animals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Global warming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Gun violence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Police brutality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Pollution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ct val="77916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Vaping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8"/>
          <p:cNvSpPr txBox="1"/>
          <p:nvPr>
            <p:ph idx="2" type="body"/>
          </p:nvPr>
        </p:nvSpPr>
        <p:spPr>
          <a:xfrm>
            <a:off x="6848100" y="672825"/>
            <a:ext cx="1984200" cy="43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Child labor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Animal treatment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Child soldiers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Rights of disabled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Clean water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Electric cars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Endangered animals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Free speech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Gang violence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Gender equity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Poaching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Vaccines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8"/>
          <p:cNvSpPr txBox="1"/>
          <p:nvPr>
            <p:ph idx="2" type="body"/>
          </p:nvPr>
        </p:nvSpPr>
        <p:spPr>
          <a:xfrm>
            <a:off x="2357450" y="732975"/>
            <a:ext cx="2170800" cy="44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Bullying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Later school day start times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Renewable energy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Clean energy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Fossil fuels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STEM Leaders (68 of them)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Social Media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1936 Olympics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Development Atomic bomb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Hate crimes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Immigration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LGBTQ rights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Racism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8"/>
          <p:cNvSpPr txBox="1"/>
          <p:nvPr>
            <p:ph idx="2" type="body"/>
          </p:nvPr>
        </p:nvSpPr>
        <p:spPr>
          <a:xfrm>
            <a:off x="4572000" y="692925"/>
            <a:ext cx="2170800" cy="42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Danish Jews &amp; Holocaust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Lincoln assasination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Indian boarding schools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Sarajevo, Bosnia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Plastic pollution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Zoos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Sharks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Underwater exploration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Extreme sports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Mental illness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Peaceful protest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Teen pregnancy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3999900" cy="13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LLC Resources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f</a:t>
            </a: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or staff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11700" y="1757525"/>
            <a:ext cx="3999900" cy="2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Roosevelt LLC Professional Development</a:t>
            </a:r>
            <a:b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</a:b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Educator’s Explora</a:t>
            </a:r>
            <a:br>
              <a:rPr lang="en" sz="1800">
                <a:latin typeface="Arial"/>
                <a:ea typeface="Arial"/>
                <a:cs typeface="Arial"/>
                <a:sym typeface="Arial"/>
              </a:rPr>
            </a:b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ERIC</a:t>
            </a:r>
            <a:br>
              <a:rPr lang="en" sz="1800">
                <a:latin typeface="Arial"/>
                <a:ea typeface="Arial"/>
                <a:cs typeface="Arial"/>
                <a:sym typeface="Arial"/>
              </a:rPr>
            </a:b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Professional Development Collection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9"/>
          <p:cNvSpPr txBox="1"/>
          <p:nvPr>
            <p:ph idx="2" type="body"/>
          </p:nvPr>
        </p:nvSpPr>
        <p:spPr>
          <a:xfrm>
            <a:off x="4703875" y="3191600"/>
            <a:ext cx="4238100" cy="13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This reading app is available to all Roosevelt students.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Over 530 books currently available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With an RFPL they can even access the public library books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9"/>
          <p:cNvSpPr txBox="1"/>
          <p:nvPr>
            <p:ph type="title"/>
          </p:nvPr>
        </p:nvSpPr>
        <p:spPr>
          <a:xfrm>
            <a:off x="4832400" y="445025"/>
            <a:ext cx="3999900" cy="13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SORA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 for reading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8043" y="1553976"/>
            <a:ext cx="3472909" cy="131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672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Using Roosevelt LLC Research Tools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5">
                <a:latin typeface="Comic Sans MS"/>
                <a:ea typeface="Comic Sans MS"/>
                <a:cs typeface="Comic Sans MS"/>
                <a:sym typeface="Comic Sans MS"/>
              </a:rPr>
              <a:t>as of May 31, 2022</a:t>
            </a:r>
            <a:endParaRPr sz="555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129" name="Google Shape;129;p20"/>
          <p:cNvGraphicFramePr/>
          <p:nvPr/>
        </p:nvGraphicFramePr>
        <p:xfrm>
          <a:off x="703325" y="60081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{8C5D53EF-F75A-4456-ACBD-5F30B4ED18CA}</a:tableStyleId>
              </a:tblPr>
              <a:tblGrid>
                <a:gridCol w="3684025"/>
                <a:gridCol w="3612825"/>
              </a:tblGrid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D7E6B"/>
                          </a:solidFill>
                        </a:rPr>
                        <a:t>RESOURCE</a:t>
                      </a:r>
                      <a:endParaRPr b="1">
                        <a:solidFill>
                          <a:srgbClr val="DD7E6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D7E6B"/>
                          </a:solidFill>
                        </a:rPr>
                        <a:t>SEARCHES/LOG INS</a:t>
                      </a:r>
                      <a:endParaRPr b="1">
                        <a:solidFill>
                          <a:srgbClr val="DD7E6B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Biography Reference Bank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3,860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Biography Reference Center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5,006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Britannica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48,489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Fact Cite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592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LibGuides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17,999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NoodleTools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5,820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Middle Search Plus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5,385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4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Novelist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103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1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Points of View Reference Center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5,869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1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Topic Overviews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3,292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4413475" y="4655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LibGuides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235576" y="924375"/>
            <a:ext cx="461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Research assistance, subject guides and useful resources compiled by your Roosevelt Library staff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136" name="Google Shape;136;p21"/>
          <p:cNvGraphicFramePr/>
          <p:nvPr/>
        </p:nvGraphicFramePr>
        <p:xfrm>
          <a:off x="139200" y="1944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{8C5D53EF-F75A-4456-ACBD-5F30B4ED18CA}</a:tableStyleId>
              </a:tblPr>
              <a:tblGrid>
                <a:gridCol w="3124050"/>
                <a:gridCol w="747575"/>
              </a:tblGrid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6th - Activism &amp; Community Service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5,000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STEM 2021-2022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4,692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7th - Harlem Renaissance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1,241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8th - Elizabethan &amp; Shakespearean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947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6th - L’Afrique Francophone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909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7th - Les Régions de France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733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5th - Les Pays Francophones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726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Famous Francophones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718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5th - Argument &amp; Advocacy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333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6th - Research for Book Clubs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219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5th - Argument Essay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205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Memoirs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</a:rPr>
                        <a:t>   108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37" name="Google Shape;137;p21"/>
          <p:cNvSpPr txBox="1"/>
          <p:nvPr/>
        </p:nvSpPr>
        <p:spPr>
          <a:xfrm>
            <a:off x="5635875" y="2690450"/>
            <a:ext cx="124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4646550" y="2473925"/>
            <a:ext cx="39741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Table indicates titles and number of views from the most used Roosevelt LibGuides for 2021-2022 school year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108 Guides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16,416 Views 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See all LibGuides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here</a:t>
            </a:r>
            <a:endParaRPr sz="1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