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Playfair Display"/>
      <p:regular r:id="rId24"/>
      <p:bold r:id="rId25"/>
      <p:italic r:id="rId26"/>
      <p:boldItalic r:id="rId27"/>
    </p:embeddedFont>
    <p:embeddedFont>
      <p:font typeface="Montserrat"/>
      <p:regular r:id="rId28"/>
      <p:bold r:id="rId29"/>
      <p:italic r:id="rId30"/>
      <p:boldItalic r:id="rId31"/>
    </p:embeddedFont>
    <p:embeddedFont>
      <p:font typeface="Oswald"/>
      <p:regular r:id="rId32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16E5748-97C8-43BC-A63E-49A71DF278F0}">
  <a:tblStyle styleId="{616E5748-97C8-43BC-A63E-49A71DF278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PlayfairDisplay-regular.fntdata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PlayfairDisplay-italic.fntdata"/><Relationship Id="rId25" Type="http://schemas.openxmlformats.org/officeDocument/2006/relationships/font" Target="fonts/PlayfairDisplay-bold.fntdata"/><Relationship Id="rId28" Type="http://schemas.openxmlformats.org/officeDocument/2006/relationships/font" Target="fonts/Montserrat-regular.fntdata"/><Relationship Id="rId27" Type="http://schemas.openxmlformats.org/officeDocument/2006/relationships/font" Target="fonts/PlayfairDisplay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11" Type="http://schemas.openxmlformats.org/officeDocument/2006/relationships/slide" Target="slides/slide5.xml"/><Relationship Id="rId33" Type="http://schemas.openxmlformats.org/officeDocument/2006/relationships/font" Target="fonts/Oswald-bold.fntdata"/><Relationship Id="rId10" Type="http://schemas.openxmlformats.org/officeDocument/2006/relationships/slide" Target="slides/slide4.xml"/><Relationship Id="rId32" Type="http://schemas.openxmlformats.org/officeDocument/2006/relationships/font" Target="fonts/Oswald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cf00de9672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cf00de9672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cf00de9672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cf00de9672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f00de9672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cf00de9672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cf00de9672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cf00de9672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cf00de9672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cf00de9672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cf00de9672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cf00de9672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56ef3f6b6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d56ef3f6b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d56ef3f6b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d56ef3f6b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cf00de9672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cf00de967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cf00de9672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cf00de9672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de6cc8e31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de6cc8e31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f00de9672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f00de9672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cf00de9672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cf00de9672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f00de9672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cf00de9672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cf00de9672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cf00de9672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f00de9672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cf00de9672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4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7.png"/><Relationship Id="rId4" Type="http://schemas.openxmlformats.org/officeDocument/2006/relationships/hyperlink" Target="https://youtu.be/PISdmhdkB3c" TargetMode="External"/><Relationship Id="rId5" Type="http://schemas.openxmlformats.org/officeDocument/2006/relationships/image" Target="../media/image8.png"/><Relationship Id="rId6" Type="http://schemas.openxmlformats.org/officeDocument/2006/relationships/image" Target="../media/image5.jpg"/><Relationship Id="rId7" Type="http://schemas.openxmlformats.org/officeDocument/2006/relationships/image" Target="../media/image26.png"/><Relationship Id="rId8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14.pn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7" Type="http://schemas.openxmlformats.org/officeDocument/2006/relationships/image" Target="../media/image12.png"/><Relationship Id="rId8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5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g"/><Relationship Id="rId4" Type="http://schemas.openxmlformats.org/officeDocument/2006/relationships/image" Target="../media/image29.jpg"/><Relationship Id="rId5" Type="http://schemas.openxmlformats.org/officeDocument/2006/relationships/image" Target="../media/image35.png"/><Relationship Id="rId6" Type="http://schemas.openxmlformats.org/officeDocument/2006/relationships/image" Target="../media/image31.png"/><Relationship Id="rId7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Relationship Id="rId5" Type="http://schemas.openxmlformats.org/officeDocument/2006/relationships/image" Target="../media/image37.png"/><Relationship Id="rId6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rooseveltllc.weebly.com" TargetMode="External"/><Relationship Id="rId4" Type="http://schemas.openxmlformats.org/officeDocument/2006/relationships/hyperlink" Target="https://twitter.com/RooseveltLLC" TargetMode="External"/><Relationship Id="rId5" Type="http://schemas.openxmlformats.org/officeDocument/2006/relationships/hyperlink" Target="https://twitter.com/zieglersLLC" TargetMode="External"/><Relationship Id="rId6" Type="http://schemas.openxmlformats.org/officeDocument/2006/relationships/hyperlink" Target="http://rooseveltllc.weebly.com/reading-olympics-ultimate-page.html" TargetMode="External"/><Relationship Id="rId7" Type="http://schemas.openxmlformats.org/officeDocument/2006/relationships/hyperlink" Target="https://docs.google.com/forms/d/e/1FAIpQLScWFV130QuWVHsF1i06QBFYwsajQT_bgjayciECAD-aiJgkdA/viewform" TargetMode="External"/><Relationship Id="rId8" Type="http://schemas.openxmlformats.org/officeDocument/2006/relationships/hyperlink" Target="https://www.instagram.com/rooseveltarchives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3.jpg"/><Relationship Id="rId9" Type="http://schemas.openxmlformats.org/officeDocument/2006/relationships/image" Target="../media/image6.jpg"/><Relationship Id="rId5" Type="http://schemas.openxmlformats.org/officeDocument/2006/relationships/image" Target="../media/image2.jpg"/><Relationship Id="rId6" Type="http://schemas.openxmlformats.org/officeDocument/2006/relationships/image" Target="../media/image7.jpg"/><Relationship Id="rId7" Type="http://schemas.openxmlformats.org/officeDocument/2006/relationships/image" Target="../media/image4.jpg"/><Relationship Id="rId8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roosevelt.goalexandria.com/search?lang=en&amp;site=ROOS#search=(((copycallnumber%3A%3Apro)%20%7C%7C%20(titlecallnumber%3A%3Apro))%20%26%26%20((sitersn%3A%3A1)%20%7C%7C%20(site%3A%3AKNOCOPY))%20%26%26%20(hidetitle%3A%3A0))" TargetMode="External"/><Relationship Id="rId4" Type="http://schemas.openxmlformats.org/officeDocument/2006/relationships/hyperlink" Target="https://search.ebscohost.com/Community.aspx?community=y&amp;authtype=uid&amp;ugt=723731863C3635673776350632753E4225E361D36613679363E326E332133603&amp;stsug=Ak3URpbi7AsW-JPgrQOrnQgRU5QQHoIf20ieR1I8YG79iirrOtanxoML5SfJV_qYa99TY9MgX7M7SlMFI7Mu-DB3KyfJUsZDjHoHkzEjhgSfbXCMA2k6NbsF8cxDoaD9f0PyI0y76Fe7HXDDyAOcq5LeY2J5pMj1kf9zE7c8xxV8NF8&amp;IsAdminMobile=N&amp;encid=22D731163C6635873776354632353C373573312376C377C373C376C372C376C370C331&amp;selectServicesToken=A00Rvq4tPL0CNB_BehnDdlOUh1BijP19dhPxrrrGKpXuw4o0ubqVqtNs2Wq0mIK7JFhfbAhqa_O2UZfjpt8o0Gq16dZJrxPmtKFWemNPyj8SCTEhrH4d60BPquhSQXTa3LKviCyo32UxTbfGSPSxU69Fbs5fTTkfPWIrNembgFh7w2ytWLyKX1bKA6pLeC5LevgWk2fUFfuK7rq_SZd0Lnv8Sy4X_picxL0j1GnB57S-U67MCjFDGi8aXCf7CpU3riW1G7kM-Iu6gmrKms4gwNSsYchZ3CtK3SZMM5XAxluEeygS-gDqo3LbfYLZ8cZKVRT1Xai5_ZOp9CHVqr9-dL0qlLE3hEeFmM9btqH42wBcpgbWkPnZ" TargetMode="External"/><Relationship Id="rId5" Type="http://schemas.openxmlformats.org/officeDocument/2006/relationships/hyperlink" Target="https://search.ebscohost.com/Community.aspx?community=y&amp;authtype=uid&amp;ugt=723731863C3635673776350632753E4225E361D36613679363E326E332133603&amp;stsug=Ak3URpbi7AsW-JPgrQOrnQgRU5QQHoIf20ieR1I8YG79iirrOtanxoML5SfJV_qYa99TY9MgX7M7SlMFI7Mu-DB3KyfJUsZDjHoHkzEjhgSfbXCMA2k6NbsF8cxDoaD9f0PyI0y76Fe7HXDDyAOcq5LeY2J5pMj1kf9zE7c8xxV8NF8&amp;IsAdminMobile=N&amp;encid=22D731163C6635873776354632353C373573312376C377C373C376C372C376C370C331&amp;selectServicesToken=A00Rvq4tPL0CNB_BehnDdlOUh1BijP19dhPxrrrGKpXuw4o0ubqVqtNs2Wq0mIK7JFhfbAhqa_O2UZfjpt8o0Gq16dZJrxPmtKFWemNPyj8SCTEhrH4d60BPquhSQXTa3LKviCyo32UxTbfGSPSxU69Fbs5fTTkfPWIrNembgFh7w2ytWLyKX1bKA6pLeC5LevgWk2fUFfuK7rq_SZd0Lnv8Sy4X_picxL0j1GnB57S-U67MCjFDGi8aXCf7CpU3riW1G7kM-Iu6gmrKms4gwNSsYchZ3CtK3SZMM5XAxluEeygS-gDqo3LbfYLZ8cZKVRT1Xai5_ZOp9CHVqr9-dL0qlLE3hEeFmM9btqH42wBcpgbWkPnZ" TargetMode="External"/><Relationship Id="rId6" Type="http://schemas.openxmlformats.org/officeDocument/2006/relationships/hyperlink" Target="http://web.b.ebscohost.com/ehost/search/selectdb?vid=0&amp;sid=1b5995cc-5f32-4c58-abfb-76d526c034f2%40sessionmgr103" TargetMode="External"/><Relationship Id="rId7" Type="http://schemas.openxmlformats.org/officeDocument/2006/relationships/hyperlink" Target="http://web.b.ebscohost.com/ehost/search/basic?vid=1&amp;sid=1b5995cc-5f32-4c58-abfb-76d526c034f2%40sessionmgr103" TargetMode="External"/><Relationship Id="rId8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rms.district90.libguides.com/?b=s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9.jpg"/><Relationship Id="rId5" Type="http://schemas.openxmlformats.org/officeDocument/2006/relationships/image" Target="../media/image10.png"/><Relationship Id="rId6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Roosevelt LLC</a:t>
            </a:r>
            <a:endParaRPr/>
          </a:p>
        </p:txBody>
      </p:sp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344250" y="3550650"/>
            <a:ext cx="4910100" cy="135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Roosevelt Middle School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Library Learning Center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7560 Oak, River Forest, IL  60305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2020 -2021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Reading Olympics</a:t>
            </a:r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6475" y="445025"/>
            <a:ext cx="3962400" cy="311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2"/>
          <p:cNvSpPr txBox="1"/>
          <p:nvPr/>
        </p:nvSpPr>
        <p:spPr>
          <a:xfrm>
            <a:off x="6478450" y="2823875"/>
            <a:ext cx="73356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44" name="Google Shape;144;p2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300" y="1017725"/>
            <a:ext cx="2121925" cy="124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0086" y="2323475"/>
            <a:ext cx="2476350" cy="185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/>
        </p:nvSpPr>
        <p:spPr>
          <a:xfrm>
            <a:off x="670900" y="4245075"/>
            <a:ext cx="163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Regional Champs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47" name="Google Shape;14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09051" y="3025216"/>
            <a:ext cx="1574250" cy="1714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32385" y="3559700"/>
            <a:ext cx="1155082" cy="118032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 txBox="1"/>
          <p:nvPr/>
        </p:nvSpPr>
        <p:spPr>
          <a:xfrm>
            <a:off x="4946125" y="3571550"/>
            <a:ext cx="1216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Via Zoom and in person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Caudill Reading</a:t>
            </a:r>
            <a:endParaRPr/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0850" y="297727"/>
            <a:ext cx="3444600" cy="4345101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3"/>
          <p:cNvSpPr txBox="1"/>
          <p:nvPr/>
        </p:nvSpPr>
        <p:spPr>
          <a:xfrm>
            <a:off x="2103125" y="3073900"/>
            <a:ext cx="1750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Which ones did you read?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57" name="Google Shape;15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500" y="1146275"/>
            <a:ext cx="1999600" cy="2054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500" y="3200889"/>
            <a:ext cx="1668918" cy="823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8153" y="3797200"/>
            <a:ext cx="1880422" cy="952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2499" y="4140948"/>
            <a:ext cx="919622" cy="501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70125" y="577675"/>
            <a:ext cx="1039129" cy="156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/>
        </p:nvSpPr>
        <p:spPr>
          <a:xfrm>
            <a:off x="2762200" y="2191050"/>
            <a:ext cx="2358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Voted Roosevelt’s favorite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Author Visits</a:t>
            </a:r>
            <a:endParaRPr/>
          </a:p>
        </p:txBody>
      </p:sp>
      <p:pic>
        <p:nvPicPr>
          <p:cNvPr id="168" name="Google Shape;1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257425" cy="25527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9" name="Google Shape;16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0888" y="2645900"/>
            <a:ext cx="3844887" cy="2153450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0" name="Google Shape;17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88100"/>
            <a:ext cx="3831875" cy="215345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1" name="Google Shape;171;p24"/>
          <p:cNvSpPr txBox="1"/>
          <p:nvPr/>
        </p:nvSpPr>
        <p:spPr>
          <a:xfrm>
            <a:off x="5508975" y="1017725"/>
            <a:ext cx="9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2" name="Google Shape;172;p24"/>
          <p:cNvSpPr txBox="1"/>
          <p:nvPr/>
        </p:nvSpPr>
        <p:spPr>
          <a:xfrm>
            <a:off x="7124750" y="3941450"/>
            <a:ext cx="73356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3" name="Google Shape;173;p24"/>
          <p:cNvSpPr txBox="1"/>
          <p:nvPr/>
        </p:nvSpPr>
        <p:spPr>
          <a:xfrm>
            <a:off x="152400" y="3793325"/>
            <a:ext cx="189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Alan Gratz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6815050" y="4466575"/>
            <a:ext cx="210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Dan Gutman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5" name="Google Shape;175;p24"/>
          <p:cNvSpPr txBox="1"/>
          <p:nvPr/>
        </p:nvSpPr>
        <p:spPr>
          <a:xfrm>
            <a:off x="6868925" y="2514200"/>
            <a:ext cx="153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Jennifer L. Holm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 Fairs</a:t>
            </a:r>
            <a:endParaRPr/>
          </a:p>
        </p:txBody>
      </p:sp>
      <p:pic>
        <p:nvPicPr>
          <p:cNvPr id="181" name="Google Shape;18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1500" y="511013"/>
            <a:ext cx="4866449" cy="25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43175"/>
            <a:ext cx="2825309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5"/>
          <p:cNvSpPr txBox="1"/>
          <p:nvPr/>
        </p:nvSpPr>
        <p:spPr>
          <a:xfrm>
            <a:off x="3772050" y="3322075"/>
            <a:ext cx="479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layfair Display"/>
                <a:ea typeface="Playfair Display"/>
                <a:cs typeface="Playfair Display"/>
                <a:sym typeface="Playfair Display"/>
              </a:rPr>
              <a:t>TWO Book Fairs this year!!</a:t>
            </a:r>
            <a:endParaRPr sz="20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from the LLC</a:t>
            </a:r>
            <a:endParaRPr/>
          </a:p>
        </p:txBody>
      </p:sp>
      <p:pic>
        <p:nvPicPr>
          <p:cNvPr id="189" name="Google Shape;18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82036" y="1399786"/>
            <a:ext cx="1837327" cy="13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2702" y="445024"/>
            <a:ext cx="2853724" cy="214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0776" y="1170125"/>
            <a:ext cx="2170850" cy="29097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/>
          <p:nvPr/>
        </p:nvSpPr>
        <p:spPr>
          <a:xfrm>
            <a:off x="324475" y="3125575"/>
            <a:ext cx="1473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Lots of hardworking Aides in the LLC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3" name="Google Shape;193;p26"/>
          <p:cNvSpPr txBox="1"/>
          <p:nvPr/>
        </p:nvSpPr>
        <p:spPr>
          <a:xfrm>
            <a:off x="1981450" y="4184200"/>
            <a:ext cx="217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Research carts are back!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4" name="Google Shape;194;p26"/>
          <p:cNvSpPr txBox="1"/>
          <p:nvPr/>
        </p:nvSpPr>
        <p:spPr>
          <a:xfrm>
            <a:off x="7412625" y="502050"/>
            <a:ext cx="1564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Gifts to classroom libraries from the LLC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95" name="Google Shape;19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6285" y="3068950"/>
            <a:ext cx="2331716" cy="73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4250" y="3929900"/>
            <a:ext cx="3820150" cy="2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6"/>
          <p:cNvSpPr txBox="1"/>
          <p:nvPr/>
        </p:nvSpPr>
        <p:spPr>
          <a:xfrm>
            <a:off x="2323700" y="4825825"/>
            <a:ext cx="813900" cy="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 Break Selfies</a:t>
            </a:r>
            <a:endParaRPr/>
          </a:p>
        </p:txBody>
      </p:sp>
      <p:pic>
        <p:nvPicPr>
          <p:cNvPr id="203" name="Google Shape;20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64212"/>
            <a:ext cx="2734425" cy="281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5020" y="276925"/>
            <a:ext cx="2793400" cy="220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8525" y="2604975"/>
            <a:ext cx="2345220" cy="23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96145" y="2604975"/>
            <a:ext cx="3295456" cy="202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8"/>
          <p:cNvSpPr txBox="1"/>
          <p:nvPr>
            <p:ph type="title"/>
          </p:nvPr>
        </p:nvSpPr>
        <p:spPr>
          <a:xfrm>
            <a:off x="655500" y="325650"/>
            <a:ext cx="7833000" cy="449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Stay in touch with the LLC!</a:t>
            </a:r>
            <a:endParaRPr/>
          </a:p>
          <a:p>
            <a:pPr indent="-45783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4011" u="sng">
                <a:solidFill>
                  <a:schemeClr val="hlink"/>
                </a:solidFill>
                <a:hlinkClick r:id="rId3"/>
              </a:rPr>
              <a:t>LLC Website</a:t>
            </a:r>
            <a:endParaRPr sz="4011"/>
          </a:p>
          <a:p>
            <a:pPr indent="-45783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4011" u="sng">
                <a:solidFill>
                  <a:schemeClr val="hlink"/>
                </a:solidFill>
                <a:hlinkClick r:id="rId4"/>
              </a:rPr>
              <a:t>Twitter - LLC</a:t>
            </a:r>
            <a:endParaRPr sz="4011"/>
          </a:p>
          <a:p>
            <a:pPr indent="-45783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4011" u="sng">
                <a:solidFill>
                  <a:schemeClr val="hlink"/>
                </a:solidFill>
                <a:hlinkClick r:id="rId5"/>
              </a:rPr>
              <a:t>Twitter - Mrs. Ziegler</a:t>
            </a:r>
            <a:endParaRPr sz="4011"/>
          </a:p>
          <a:p>
            <a:pPr indent="-45783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4011" u="sng">
                <a:solidFill>
                  <a:schemeClr val="hlink"/>
                </a:solidFill>
                <a:hlinkClick r:id="rId6"/>
              </a:rPr>
              <a:t>Reading Olympics</a:t>
            </a:r>
            <a:endParaRPr sz="4011"/>
          </a:p>
          <a:p>
            <a:pPr indent="-45783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4011" u="sng">
                <a:solidFill>
                  <a:schemeClr val="hlink"/>
                </a:solidFill>
                <a:hlinkClick r:id="rId7"/>
              </a:rPr>
              <a:t>Caudill Reading List</a:t>
            </a:r>
            <a:endParaRPr sz="4011"/>
          </a:p>
          <a:p>
            <a:pPr indent="-45783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4011" u="sng">
                <a:solidFill>
                  <a:schemeClr val="hlink"/>
                </a:solidFill>
                <a:hlinkClick r:id="rId8"/>
              </a:rPr>
              <a:t>Roosevelt Archives on Instagram</a:t>
            </a:r>
            <a:endParaRPr sz="401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/>
          <p:nvPr>
            <p:ph type="title"/>
          </p:nvPr>
        </p:nvSpPr>
        <p:spPr>
          <a:xfrm>
            <a:off x="687450" y="467550"/>
            <a:ext cx="7769100" cy="409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Mrs. Connie Rogers</a:t>
            </a:r>
            <a:endParaRPr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/>
              <a:t>School Library Media Specialist</a:t>
            </a:r>
            <a:endParaRPr b="0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/>
              <a:t>Roosevelt Middle School</a:t>
            </a:r>
            <a:endParaRPr b="0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/>
              <a:t>7560 Oak</a:t>
            </a:r>
            <a:endParaRPr b="0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/>
              <a:t>River Forest, IL  60305</a:t>
            </a:r>
            <a:endParaRPr b="0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/>
              <a:t>(708) 366-9230</a:t>
            </a:r>
            <a:endParaRPr b="0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/>
              <a:t>rogersc@district90.org</a:t>
            </a:r>
            <a:endParaRPr b="0"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245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3,315  items checked out this school year!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234050"/>
            <a:ext cx="3999900" cy="11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Fiction	</a:t>
            </a:r>
            <a:endParaRPr/>
          </a:p>
        </p:txBody>
      </p:sp>
      <p:sp>
        <p:nvSpPr>
          <p:cNvPr id="66" name="Google Shape;66;p14"/>
          <p:cNvSpPr txBox="1"/>
          <p:nvPr>
            <p:ph idx="2" type="body"/>
          </p:nvPr>
        </p:nvSpPr>
        <p:spPr>
          <a:xfrm>
            <a:off x="4832400" y="1234050"/>
            <a:ext cx="3999900" cy="11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Nonfiction</a:t>
            </a:r>
            <a:endParaRPr/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398925" y="3145750"/>
            <a:ext cx="3999900" cy="11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Biographies</a:t>
            </a:r>
            <a:endParaRPr/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4902725" y="2972350"/>
            <a:ext cx="3999900" cy="11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Graphic Novels</a:t>
            </a: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9950" y="3297669"/>
            <a:ext cx="954125" cy="1423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9950" y="3295072"/>
            <a:ext cx="954125" cy="142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2543" y="3295072"/>
            <a:ext cx="948940" cy="142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52551" y="3292475"/>
            <a:ext cx="1072184" cy="161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61196" y="3106250"/>
            <a:ext cx="1201900" cy="180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61200" y="1256039"/>
            <a:ext cx="1140200" cy="170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90925" y="1356800"/>
            <a:ext cx="1072175" cy="15966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Roosevelt Top Tens for 2020 - 2021</a:t>
            </a:r>
            <a:endParaRPr/>
          </a:p>
        </p:txBody>
      </p:sp>
      <p:sp>
        <p:nvSpPr>
          <p:cNvPr id="81" name="Google Shape;81;p1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Out of My Mind</a:t>
            </a:r>
            <a:br>
              <a:rPr lang="en"/>
            </a:br>
            <a:r>
              <a:rPr lang="en"/>
              <a:t>Insignificant Events in the Life of a Cactus</a:t>
            </a:r>
            <a:br>
              <a:rPr lang="en"/>
            </a:br>
            <a:r>
              <a:rPr lang="en"/>
              <a:t>Gregor the Overlander</a:t>
            </a:r>
            <a:br>
              <a:rPr lang="en"/>
            </a:br>
            <a:r>
              <a:rPr lang="en"/>
              <a:t>Eddie Red: Mystery on Museum Mile</a:t>
            </a:r>
            <a:br>
              <a:rPr lang="en"/>
            </a:br>
            <a:r>
              <a:rPr lang="en"/>
              <a:t>The War That Saved My Life</a:t>
            </a:r>
            <a:br>
              <a:rPr lang="en"/>
            </a:br>
            <a:r>
              <a:rPr lang="en"/>
              <a:t>Miss Peregrine’s Home for Peculiar Children</a:t>
            </a:r>
            <a:br>
              <a:rPr lang="en"/>
            </a:br>
            <a:r>
              <a:rPr lang="en"/>
              <a:t>Almost Home</a:t>
            </a:r>
            <a:br>
              <a:rPr lang="en"/>
            </a:br>
            <a:r>
              <a:rPr lang="en"/>
              <a:t>Space Case</a:t>
            </a:r>
            <a:br>
              <a:rPr lang="en"/>
            </a:br>
            <a:r>
              <a:rPr lang="en"/>
              <a:t>The Fourteenth Goldfish</a:t>
            </a:r>
            <a:br>
              <a:rPr lang="en"/>
            </a:br>
            <a:r>
              <a:rPr lang="en"/>
              <a:t>Ghost</a:t>
            </a:r>
            <a:endParaRPr/>
          </a:p>
        </p:txBody>
      </p:sp>
      <p:sp>
        <p:nvSpPr>
          <p:cNvPr id="82" name="Google Shape;82;p15"/>
          <p:cNvSpPr txBox="1"/>
          <p:nvPr>
            <p:ph idx="2" type="body"/>
          </p:nvPr>
        </p:nvSpPr>
        <p:spPr>
          <a:xfrm>
            <a:off x="4832400" y="1327075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NONFICTION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Top 101 Scientists</a:t>
            </a:r>
            <a:br>
              <a:rPr lang="en"/>
            </a:br>
            <a:r>
              <a:rPr lang="en"/>
              <a:t>Oceans: Dolphins, Sharks, Penguins</a:t>
            </a:r>
            <a:br>
              <a:rPr lang="en"/>
            </a:br>
            <a:r>
              <a:rPr lang="en"/>
              <a:t>Everything Sharks</a:t>
            </a:r>
            <a:br>
              <a:rPr lang="en"/>
            </a:br>
            <a:r>
              <a:rPr lang="en"/>
              <a:t>Hidden Human Computers</a:t>
            </a:r>
            <a:br>
              <a:rPr lang="en"/>
            </a:br>
            <a:r>
              <a:rPr lang="en"/>
              <a:t>Hidden Figures</a:t>
            </a:r>
            <a:br>
              <a:rPr lang="en"/>
            </a:br>
            <a:r>
              <a:rPr lang="en"/>
              <a:t>Kids Top 10 Pet Dogs</a:t>
            </a:r>
            <a:br>
              <a:rPr lang="en"/>
            </a:br>
            <a:r>
              <a:rPr lang="en"/>
              <a:t>How Did It Really Happen?</a:t>
            </a:r>
            <a:br>
              <a:rPr lang="en"/>
            </a:br>
            <a:r>
              <a:rPr lang="en"/>
              <a:t>Good Night Stories for Rebel Girls</a:t>
            </a:r>
            <a:br>
              <a:rPr lang="en"/>
            </a:br>
            <a:r>
              <a:rPr lang="en"/>
              <a:t>Unsung Heroes of Science</a:t>
            </a:r>
            <a:br>
              <a:rPr lang="en"/>
            </a:br>
            <a:r>
              <a:rPr lang="en"/>
              <a:t>1000 Makers of the Millennium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Roosevelt Top Tens for 2020 - 2021</a:t>
            </a:r>
            <a:endParaRPr/>
          </a:p>
        </p:txBody>
      </p:sp>
      <p:sp>
        <p:nvSpPr>
          <p:cNvPr id="88" name="Google Shape;88;p16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GRAPHIC NOVELS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New Kid</a:t>
            </a:r>
            <a:br>
              <a:rPr lang="en"/>
            </a:br>
            <a:r>
              <a:rPr lang="en"/>
              <a:t>Smile</a:t>
            </a:r>
            <a:br>
              <a:rPr lang="en"/>
            </a:br>
            <a:r>
              <a:rPr lang="en"/>
              <a:t>Guts</a:t>
            </a:r>
            <a:br>
              <a:rPr lang="en"/>
            </a:br>
            <a:r>
              <a:rPr lang="en"/>
              <a:t>Real Friends</a:t>
            </a:r>
            <a:br>
              <a:rPr lang="en"/>
            </a:br>
            <a:r>
              <a:rPr lang="en"/>
              <a:t>Awkward</a:t>
            </a:r>
            <a:br>
              <a:rPr lang="en"/>
            </a:br>
            <a:r>
              <a:rPr lang="en"/>
              <a:t>Stickman Odyssey #1</a:t>
            </a:r>
            <a:br>
              <a:rPr lang="en"/>
            </a:br>
            <a:r>
              <a:rPr lang="en"/>
              <a:t>Class Act</a:t>
            </a:r>
            <a:br>
              <a:rPr lang="en"/>
            </a:br>
            <a:r>
              <a:rPr lang="en"/>
              <a:t>Amulet #1</a:t>
            </a:r>
            <a:br>
              <a:rPr lang="en"/>
            </a:br>
            <a:r>
              <a:rPr lang="en"/>
              <a:t>Sisters</a:t>
            </a:r>
            <a:br>
              <a:rPr lang="en"/>
            </a:br>
            <a:r>
              <a:rPr lang="en"/>
              <a:t>Ghosts</a:t>
            </a:r>
            <a:endParaRPr/>
          </a:p>
        </p:txBody>
      </p:sp>
      <p:sp>
        <p:nvSpPr>
          <p:cNvPr id="89" name="Google Shape;89;p16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BIOGRAPHY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It’s Trevor Noah: Born a Crime</a:t>
            </a:r>
            <a:br>
              <a:rPr lang="en"/>
            </a:br>
            <a:r>
              <a:rPr lang="en"/>
              <a:t>Muhammad Ali</a:t>
            </a:r>
            <a:br>
              <a:rPr lang="en"/>
            </a:br>
            <a:r>
              <a:rPr lang="en"/>
              <a:t>Louis Armstrong</a:t>
            </a:r>
            <a:br>
              <a:rPr lang="en"/>
            </a:br>
            <a:r>
              <a:rPr lang="en"/>
              <a:t>Who Was Jane Austen?</a:t>
            </a:r>
            <a:br>
              <a:rPr lang="en"/>
            </a:br>
            <a:r>
              <a:rPr lang="en"/>
              <a:t>Who Was Lucille Ball?</a:t>
            </a:r>
            <a:br>
              <a:rPr lang="en"/>
            </a:br>
            <a:r>
              <a:rPr lang="en"/>
              <a:t>Coco Chanel</a:t>
            </a:r>
            <a:br>
              <a:rPr lang="en"/>
            </a:br>
            <a:r>
              <a:rPr lang="en"/>
              <a:t>Who Was Walt Disney?</a:t>
            </a:r>
            <a:br>
              <a:rPr lang="en"/>
            </a:br>
            <a:r>
              <a:rPr lang="en"/>
              <a:t>Notorious RBG</a:t>
            </a:r>
            <a:br>
              <a:rPr lang="en"/>
            </a:br>
            <a:r>
              <a:rPr lang="en"/>
              <a:t>Who Is Ruth Bader Ginsburg?</a:t>
            </a:r>
            <a:br>
              <a:rPr lang="en"/>
            </a:br>
            <a:r>
              <a:rPr lang="en"/>
              <a:t>You Wouldn’t Want to be Joan of Arc!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of the Research done with the  LLC</a:t>
            </a:r>
            <a:endParaRPr/>
          </a:p>
        </p:txBody>
      </p:sp>
      <p:sp>
        <p:nvSpPr>
          <p:cNvPr id="95" name="Google Shape;95;p17"/>
          <p:cNvSpPr txBox="1"/>
          <p:nvPr/>
        </p:nvSpPr>
        <p:spPr>
          <a:xfrm>
            <a:off x="378950" y="1275450"/>
            <a:ext cx="304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6" name="Google Shape;96;p17"/>
          <p:cNvSpPr txBox="1"/>
          <p:nvPr/>
        </p:nvSpPr>
        <p:spPr>
          <a:xfrm>
            <a:off x="432875" y="1113875"/>
            <a:ext cx="39048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Famous Francophones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Harlem Renaissance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Japanese American Internment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Berlin Olympics 1936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Atomic Bomb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Les Pays Francophone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Famous People of Hispanic Heritage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Nazi Occupation of Poland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Holocaust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Code Talkers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Nazis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1990s Cuba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4633775" y="1208125"/>
            <a:ext cx="410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8" name="Google Shape;98;p17"/>
          <p:cNvSpPr txBox="1"/>
          <p:nvPr/>
        </p:nvSpPr>
        <p:spPr>
          <a:xfrm>
            <a:off x="4930025" y="1113875"/>
            <a:ext cx="33393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Modern Syria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England during WWII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Spanish Virtual Trip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Argument &amp; Advocacy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Plastic Pollution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Zoos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Sharks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Underwater Exploration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Space Exploration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Extreme Sports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Activism &amp; Community Service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Char char="●"/>
            </a:pPr>
            <a:r>
              <a:rPr lang="en" sz="1800">
                <a:latin typeface="Playfair Display"/>
                <a:ea typeface="Playfair Display"/>
                <a:cs typeface="Playfair Display"/>
                <a:sym typeface="Playfair Display"/>
              </a:rPr>
              <a:t>National Parks</a:t>
            </a:r>
            <a:endParaRPr sz="18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Staff Resources                                Technology in the LLC</a:t>
            </a:r>
            <a:endParaRPr/>
          </a:p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311700" y="1234050"/>
            <a:ext cx="3999900" cy="36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 u="sng">
                <a:solidFill>
                  <a:schemeClr val="hlink"/>
                </a:solidFill>
                <a:hlinkClick r:id="rId3"/>
              </a:rPr>
              <a:t>Roosevelt LLC Professional Collection</a:t>
            </a:r>
            <a:br>
              <a:rPr lang="en" sz="2200"/>
            </a:b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 u="sng">
                <a:solidFill>
                  <a:schemeClr val="hlink"/>
                </a:solidFill>
                <a:hlinkClick r:id="rId4"/>
              </a:rPr>
              <a:t>Educator’s Explora</a:t>
            </a:r>
            <a:br>
              <a:rPr lang="en" sz="2200" u="sng">
                <a:solidFill>
                  <a:schemeClr val="hlink"/>
                </a:solidFill>
                <a:hlinkClick r:id="rId5"/>
              </a:rPr>
            </a:b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 u="sng">
                <a:solidFill>
                  <a:schemeClr val="hlink"/>
                </a:solidFill>
                <a:hlinkClick r:id="rId6"/>
              </a:rPr>
              <a:t>ERIC</a:t>
            </a:r>
            <a:br>
              <a:rPr lang="en" sz="2200"/>
            </a:b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 u="sng">
                <a:solidFill>
                  <a:schemeClr val="hlink"/>
                </a:solidFill>
                <a:hlinkClick r:id="rId7"/>
              </a:rPr>
              <a:t>Professional Development Collection</a:t>
            </a:r>
            <a:endParaRPr sz="2200"/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64000" y="1495588"/>
            <a:ext cx="4301699" cy="28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LibGuides - research assistance, subject guides and useful resources compiled </a:t>
            </a:r>
            <a:r>
              <a:rPr lang="en"/>
              <a:t>especially</a:t>
            </a:r>
            <a:r>
              <a:rPr lang="en"/>
              <a:t> for Roosevelt students by the library staff - 104 Guides, 8364 Views</a:t>
            </a:r>
            <a:endParaRPr/>
          </a:p>
        </p:txBody>
      </p:sp>
      <p:pic>
        <p:nvPicPr>
          <p:cNvPr id="111" name="Google Shape;111;p1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8102" y="1577950"/>
            <a:ext cx="2266550" cy="310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575" y="2441150"/>
            <a:ext cx="6003302" cy="224428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1047525" y="2040950"/>
            <a:ext cx="431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Most Used Guides 2020 - 2021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/>
        </p:nvSpPr>
        <p:spPr>
          <a:xfrm>
            <a:off x="755975" y="54250"/>
            <a:ext cx="7335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layfair Display"/>
                <a:ea typeface="Playfair Display"/>
                <a:cs typeface="Playfair Display"/>
                <a:sym typeface="Playfair Display"/>
              </a:rPr>
              <a:t>Roosevelt LLC Online Research Tools</a:t>
            </a:r>
            <a:endParaRPr sz="24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aphicFrame>
        <p:nvGraphicFramePr>
          <p:cNvPr id="119" name="Google Shape;119;p20"/>
          <p:cNvGraphicFramePr/>
          <p:nvPr/>
        </p:nvGraphicFramePr>
        <p:xfrm>
          <a:off x="952500" y="666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{616E5748-97C8-43BC-A63E-49A71DF278F0}</a:tableStyleId>
              </a:tblPr>
              <a:tblGrid>
                <a:gridCol w="5437250"/>
                <a:gridCol w="18017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Resource</a:t>
                      </a:r>
                      <a:endParaRPr/>
                    </a:p>
                  </a:txBody>
                  <a:tcPr marT="91425" marB="91425" marR="91425" marL="91425"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Searches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Biography Reference Bank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383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B7B7B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Biography Reference Center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591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Middle Search Plus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527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Novelist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19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Points of View Reference Center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427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Britannica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17,443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Fact Cite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938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Topic Overviews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207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LibGuides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8,364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Distance Library</a:t>
            </a:r>
            <a:endParaRPr/>
          </a:p>
        </p:txBody>
      </p:sp>
      <p:sp>
        <p:nvSpPr>
          <p:cNvPr id="125" name="Google Shape;125;p21"/>
          <p:cNvSpPr txBox="1"/>
          <p:nvPr/>
        </p:nvSpPr>
        <p:spPr>
          <a:xfrm>
            <a:off x="944475" y="1329300"/>
            <a:ext cx="2343000" cy="141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399" y="955975"/>
            <a:ext cx="2470950" cy="227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1"/>
          <p:cNvSpPr txBox="1"/>
          <p:nvPr/>
        </p:nvSpPr>
        <p:spPr>
          <a:xfrm>
            <a:off x="4256775" y="709925"/>
            <a:ext cx="2289000" cy="16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3073" y="445025"/>
            <a:ext cx="4088873" cy="2120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/>
        </p:nvSpPr>
        <p:spPr>
          <a:xfrm>
            <a:off x="3987475" y="2581525"/>
            <a:ext cx="2706300" cy="16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93775" y="1774853"/>
            <a:ext cx="2343000" cy="159378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1"/>
          <p:cNvSpPr txBox="1"/>
          <p:nvPr/>
        </p:nvSpPr>
        <p:spPr>
          <a:xfrm>
            <a:off x="3071875" y="2743100"/>
            <a:ext cx="2612100" cy="21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87475" y="2236325"/>
            <a:ext cx="2289001" cy="273052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1"/>
          <p:cNvSpPr txBox="1"/>
          <p:nvPr/>
        </p:nvSpPr>
        <p:spPr>
          <a:xfrm>
            <a:off x="378925" y="3226150"/>
            <a:ext cx="2471100" cy="1693200"/>
          </a:xfrm>
          <a:prstGeom prst="rect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417 +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Classroom Book Talks* </a:t>
            </a:r>
            <a:b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</a:b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 *spoken with the intent to convince someone to read a book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4" name="Google Shape;134;p21"/>
          <p:cNvSpPr txBox="1"/>
          <p:nvPr/>
        </p:nvSpPr>
        <p:spPr>
          <a:xfrm>
            <a:off x="7394025" y="507950"/>
            <a:ext cx="1548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Grab and Go Book Check Out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6720775" y="3401488"/>
            <a:ext cx="228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Zoom Open House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5764825" y="4305000"/>
            <a:ext cx="2827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Online Databases from Roosevelt LLC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